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5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7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8365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7056" y="3017521"/>
            <a:ext cx="10698479" cy="2715337"/>
          </a:xfrm>
        </p:spPr>
        <p:txBody>
          <a:bodyPr anchor="b">
            <a:normAutofit/>
          </a:bodyPr>
          <a:lstStyle>
            <a:lvl1pPr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07056" y="5732855"/>
            <a:ext cx="10698479" cy="1351540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5188573"/>
            <a:ext cx="2093582" cy="934307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5435449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455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731520"/>
            <a:ext cx="10698479" cy="3740448"/>
          </a:xfrm>
        </p:spPr>
        <p:txBody>
          <a:bodyPr anchor="ctr">
            <a:normAutofit/>
          </a:bodyPr>
          <a:lstStyle>
            <a:lvl1pPr algn="l">
              <a:defRPr sz="57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5" y="5224855"/>
            <a:ext cx="10698479" cy="1867037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381381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3892967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736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9939" y="731520"/>
            <a:ext cx="10072711" cy="3474720"/>
          </a:xfrm>
        </p:spPr>
        <p:txBody>
          <a:bodyPr anchor="ctr">
            <a:normAutofit/>
          </a:bodyPr>
          <a:lstStyle>
            <a:lvl1pPr algn="l">
              <a:defRPr sz="57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930014" y="4206240"/>
            <a:ext cx="9043865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5" y="5224855"/>
            <a:ext cx="10698479" cy="1867037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5026" y="381381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3892967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961182" y="777606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337822" y="34863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698358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6" y="2926081"/>
            <a:ext cx="10698480" cy="3269814"/>
          </a:xfrm>
        </p:spPr>
        <p:txBody>
          <a:bodyPr anchor="b">
            <a:normAutofit/>
          </a:bodyPr>
          <a:lstStyle>
            <a:lvl1pPr algn="l">
              <a:defRPr sz="57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217920"/>
            <a:ext cx="10698480" cy="87554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21950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419939" y="731520"/>
            <a:ext cx="10072711" cy="3474720"/>
          </a:xfrm>
        </p:spPr>
        <p:txBody>
          <a:bodyPr anchor="ctr">
            <a:normAutofit/>
          </a:bodyPr>
          <a:lstStyle>
            <a:lvl1pPr algn="l">
              <a:defRPr sz="57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107054" y="5212080"/>
            <a:ext cx="10698480" cy="10058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217920"/>
            <a:ext cx="10698480" cy="87554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961182" y="777606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337822" y="34863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860333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752888"/>
            <a:ext cx="10698479" cy="3456024"/>
          </a:xfrm>
        </p:spPr>
        <p:txBody>
          <a:bodyPr anchor="ctr">
            <a:normAutofit/>
          </a:bodyPr>
          <a:lstStyle>
            <a:lvl1pPr algn="l">
              <a:defRPr sz="57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107054" y="5212080"/>
            <a:ext cx="10698480" cy="10058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217920"/>
            <a:ext cx="10698480" cy="87554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86655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73467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53775" y="752887"/>
            <a:ext cx="2649121" cy="6340580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07054" y="752887"/>
            <a:ext cx="7772400" cy="63405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15449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879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1511" y="748932"/>
            <a:ext cx="10694024" cy="1537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7054" y="2560320"/>
            <a:ext cx="10698480" cy="45331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10/31/2023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3063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2470500"/>
            <a:ext cx="10698479" cy="1762560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5" y="4236155"/>
            <a:ext cx="10698479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381381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3892967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27385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07054" y="2560320"/>
            <a:ext cx="5176637" cy="453314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28896" y="2551467"/>
            <a:ext cx="5176637" cy="453314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10/31/2023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945339"/>
            <a:ext cx="935720" cy="438150"/>
          </a:xfrm>
        </p:spPr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39818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248" y="2367244"/>
            <a:ext cx="479127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07055" y="3058759"/>
            <a:ext cx="5211472" cy="40248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007956" y="2363370"/>
            <a:ext cx="4798801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00348" y="3054886"/>
            <a:ext cx="5206409" cy="40248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945339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20555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98207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56492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535306"/>
            <a:ext cx="4206239" cy="1171574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87614" y="535306"/>
            <a:ext cx="6217920" cy="6497956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5" y="1918336"/>
            <a:ext cx="4206239" cy="5114923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448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6" y="5760720"/>
            <a:ext cx="1069848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7054" y="761958"/>
            <a:ext cx="10698480" cy="4625964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440806"/>
            <a:ext cx="10698480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64316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74320"/>
            <a:ext cx="3421819" cy="7966354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32665" y="-943"/>
            <a:ext cx="2828009" cy="8224847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219456" cy="8229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11510" y="748932"/>
            <a:ext cx="10694024" cy="15370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4" y="2560320"/>
            <a:ext cx="10698480" cy="4663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433935" y="7356525"/>
            <a:ext cx="1375540" cy="4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7055" y="7362970"/>
            <a:ext cx="9143999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8175" y="945339"/>
            <a:ext cx="9357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896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6" r:id="rId1"/>
    <p:sldLayoutId id="2147484007" r:id="rId2"/>
    <p:sldLayoutId id="2147484008" r:id="rId3"/>
    <p:sldLayoutId id="2147484009" r:id="rId4"/>
    <p:sldLayoutId id="2147484010" r:id="rId5"/>
    <p:sldLayoutId id="2147484011" r:id="rId6"/>
    <p:sldLayoutId id="2147484012" r:id="rId7"/>
    <p:sldLayoutId id="2147484013" r:id="rId8"/>
    <p:sldLayoutId id="2147484014" r:id="rId9"/>
    <p:sldLayoutId id="2147484015" r:id="rId10"/>
    <p:sldLayoutId id="2147484016" r:id="rId11"/>
    <p:sldLayoutId id="2147484017" r:id="rId12"/>
    <p:sldLayoutId id="2147484018" r:id="rId13"/>
    <p:sldLayoutId id="2147484019" r:id="rId14"/>
    <p:sldLayoutId id="2147484020" r:id="rId15"/>
    <p:sldLayoutId id="2147484021" r:id="rId16"/>
    <p:sldLayoutId id="2147484022" r:id="rId17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6" name="Text 3"/>
          <p:cNvSpPr/>
          <p:nvPr/>
        </p:nvSpPr>
        <p:spPr>
          <a:xfrm>
            <a:off x="2037993" y="124325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Team 3</a:t>
            </a:r>
            <a:endParaRPr lang="en-US" sz="4374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270879"/>
            <a:ext cx="2388632" cy="238863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037993" y="4937165"/>
            <a:ext cx="2388632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Umut Demirhan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037993" y="5992297"/>
            <a:ext cx="238863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(Leader)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037993" y="6630948"/>
            <a:ext cx="238863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9881" y="2270879"/>
            <a:ext cx="2388632" cy="238863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759881" y="4937165"/>
            <a:ext cx="2388632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Mai Vy Nguyen </a:t>
            </a:r>
            <a:endParaRPr lang="en-US" sz="2624" dirty="0"/>
          </a:p>
        </p:txBody>
      </p:sp>
      <p:sp>
        <p:nvSpPr>
          <p:cNvPr id="13" name="Text 8"/>
          <p:cNvSpPr/>
          <p:nvPr/>
        </p:nvSpPr>
        <p:spPr>
          <a:xfrm>
            <a:off x="4759881" y="5992297"/>
            <a:ext cx="238863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2270879"/>
            <a:ext cx="2388632" cy="238863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81768" y="4937165"/>
            <a:ext cx="2388632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Dinh Nghi Dung Le</a:t>
            </a:r>
            <a:endParaRPr lang="en-US" sz="2624" dirty="0"/>
          </a:p>
        </p:txBody>
      </p:sp>
      <p:sp>
        <p:nvSpPr>
          <p:cNvPr id="16" name="Text 10"/>
          <p:cNvSpPr/>
          <p:nvPr/>
        </p:nvSpPr>
        <p:spPr>
          <a:xfrm>
            <a:off x="7481768" y="5992297"/>
            <a:ext cx="238863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3656" y="2270879"/>
            <a:ext cx="2388751" cy="238875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0203656" y="4937284"/>
            <a:ext cx="238875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Duy Pham </a:t>
            </a:r>
            <a:endParaRPr lang="en-US" sz="2624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-301958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1193042" y="1038404"/>
            <a:ext cx="11747454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800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Hypothesis Test: Does the strictness of health measures influence the COVID-19 reproduction rate in Australia?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1278143" y="2235100"/>
            <a:ext cx="5562493" cy="15256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50" indent="-285750">
              <a:lnSpc>
                <a:spcPts val="2799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Objective: </a:t>
            </a:r>
            <a:r>
              <a:rPr lang="en-US" sz="2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the relationship between health measure stringency and COVID-19 reproduction rate.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2037993" y="457569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518100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9" name="Picture 8" descr="A person wearing a mask and looking through a closed door&#10;&#10;Description automatically generated">
            <a:extLst>
              <a:ext uri="{FF2B5EF4-FFF2-40B4-BE49-F238E27FC236}">
                <a16:creationId xmlns:a16="http://schemas.microsoft.com/office/drawing/2014/main" id="{EC525174-68BE-E4BA-091D-B8013D7C6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3568" y="2746637"/>
            <a:ext cx="9201785" cy="51810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2696"/>
          </a:xfrm>
          <a:prstGeom prst="rect">
            <a:avLst/>
          </a:prstGeom>
          <a:solidFill>
            <a:srgbClr val="FBFCFE">
              <a:alpha val="75000"/>
            </a:srgbClr>
          </a:solidFill>
          <a:ln w="13692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652" y="38863"/>
            <a:ext cx="13044511" cy="563273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56259" y="5459937"/>
            <a:ext cx="10068520" cy="7017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64"/>
              </a:lnSpc>
              <a:buSzPct val="100000"/>
              <a:buChar char="•"/>
            </a:pPr>
            <a:r>
              <a:rPr lang="en-US" sz="1727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Blue line:</a:t>
            </a:r>
            <a:r>
              <a:rPr lang="en-US" sz="1727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Strictness of health measures over time. Zero being full freedom, and A hundred being full restriction. </a:t>
            </a:r>
            <a:endParaRPr lang="en-US" sz="1727" dirty="0"/>
          </a:p>
        </p:txBody>
      </p:sp>
      <p:sp>
        <p:nvSpPr>
          <p:cNvPr id="6" name="Text 3"/>
          <p:cNvSpPr/>
          <p:nvPr/>
        </p:nvSpPr>
        <p:spPr>
          <a:xfrm>
            <a:off x="2456259" y="6248843"/>
            <a:ext cx="10068520" cy="7017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64"/>
              </a:lnSpc>
              <a:buSzPct val="100000"/>
              <a:buChar char="•"/>
            </a:pPr>
            <a:r>
              <a:rPr lang="en-US" sz="1727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Black line:</a:t>
            </a:r>
            <a:r>
              <a:rPr lang="en-US" sz="1727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COVID-19 reproduction rate. A rate above one means the epidemic is growing; below one, it's declining.</a:t>
            </a:r>
            <a:endParaRPr lang="en-US" sz="1727" dirty="0"/>
          </a:p>
        </p:txBody>
      </p:sp>
      <p:sp>
        <p:nvSpPr>
          <p:cNvPr id="7" name="Text 4"/>
          <p:cNvSpPr/>
          <p:nvPr/>
        </p:nvSpPr>
        <p:spPr>
          <a:xfrm>
            <a:off x="2456259" y="7089817"/>
            <a:ext cx="10068520" cy="7017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64"/>
              </a:lnSpc>
              <a:buSzPct val="100000"/>
              <a:buChar char="•"/>
            </a:pPr>
            <a:r>
              <a:rPr lang="en-US" sz="1727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clear trend indicates the impact of the strictness of the policies on the reproduction rate. It is simply due to the plot representing  too generalized data.</a:t>
            </a:r>
            <a:endParaRPr lang="en-US" sz="1727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2339155" y="22186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OLS models with and without lags has been used, along with some  data transformation in Python.</a:t>
            </a:r>
            <a:endParaRPr lang="en-US" sz="2000" b="1" dirty="0"/>
          </a:p>
        </p:txBody>
      </p:sp>
      <p:sp>
        <p:nvSpPr>
          <p:cNvPr id="5" name="Text 3"/>
          <p:cNvSpPr/>
          <p:nvPr/>
        </p:nvSpPr>
        <p:spPr>
          <a:xfrm>
            <a:off x="2393394" y="2914837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Only 2% of the variability in the reproduction rate of COVID-19 can be explained by the Stringency Index. This indicates a very weak explanatory power of the model.</a:t>
            </a:r>
            <a:endParaRPr lang="en-US" sz="2000" b="1" dirty="0"/>
          </a:p>
        </p:txBody>
      </p:sp>
      <p:sp>
        <p:nvSpPr>
          <p:cNvPr id="6" name="Text 4"/>
          <p:cNvSpPr/>
          <p:nvPr/>
        </p:nvSpPr>
        <p:spPr>
          <a:xfrm>
            <a:off x="2393394" y="390424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 each unit increase in Stringency Index, the reproduction rate decreases by 0.002 on average.</a:t>
            </a:r>
            <a:endParaRPr lang="en-US" sz="2000" b="1" dirty="0"/>
          </a:p>
        </p:txBody>
      </p:sp>
      <p:sp>
        <p:nvSpPr>
          <p:cNvPr id="7" name="Text 5"/>
          <p:cNvSpPr/>
          <p:nvPr/>
        </p:nvSpPr>
        <p:spPr>
          <a:xfrm>
            <a:off x="2339155" y="467875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Thus. the model confirms a statistically significant negative relationship with a P-value &lt; 0.0001.</a:t>
            </a:r>
            <a:endParaRPr lang="en-US" sz="2000" b="1" dirty="0"/>
          </a:p>
        </p:txBody>
      </p:sp>
      <p:sp>
        <p:nvSpPr>
          <p:cNvPr id="8" name="Text 6"/>
          <p:cNvSpPr/>
          <p:nvPr/>
        </p:nvSpPr>
        <p:spPr>
          <a:xfrm>
            <a:off x="2339154" y="5514444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Further and deeper analysis may reveal the effect of strict policies better by focusing on more local areas and adding variables for each measure.</a:t>
            </a:r>
            <a:endParaRPr lang="en-US" sz="2000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2037993" y="2709624"/>
            <a:ext cx="54635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Correlation Analysis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84833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is critical to assess the relationship between new COVID-19 cases per million in other countries and those in Australia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480905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helps predict future case patterns in Australia based on worldwide statistics, ensuring that the country is better equipped to deal with the issues that the epidemic poses.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-42380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335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2230993" y="380285"/>
            <a:ext cx="9906000" cy="668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68"/>
              </a:lnSpc>
              <a:buNone/>
            </a:pPr>
            <a:r>
              <a:rPr lang="en-US" sz="4214" b="1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Shift of 7 Days Shows High Correlation</a:t>
            </a:r>
            <a:endParaRPr lang="en-US" sz="421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892" y="1268013"/>
            <a:ext cx="12040201" cy="59538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99785" y="7221854"/>
            <a:ext cx="10168414" cy="6848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97"/>
              </a:lnSpc>
              <a:buNone/>
            </a:pPr>
            <a:r>
              <a:rPr lang="en-US" sz="1686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Shift of 7 Days Shows High Correlation</a:t>
            </a:r>
            <a:r>
              <a:rPr lang="en-US" sz="1686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Interestingly, when shifting Australia's data by 7 days (a week), the correlations with major European countries become very high.</a:t>
            </a:r>
            <a:endParaRPr lang="en-US" sz="1686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997" y="-9296"/>
            <a:ext cx="11852476" cy="823889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2037993" y="1225629"/>
            <a:ext cx="5135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Clustering Analysis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36434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creating clusters, large datasets can be summarized with a limited number of representative categories or clusters, making the data easier to analyze and interpret.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178" y="3325058"/>
            <a:ext cx="13174043" cy="459202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573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2143363" y="599361"/>
            <a:ext cx="4355187" cy="680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58"/>
              </a:lnSpc>
              <a:buNone/>
            </a:pPr>
            <a:endParaRPr lang="en-US" sz="4287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0390"/>
            <a:ext cx="14555757" cy="748882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143363" y="7281863"/>
            <a:ext cx="10343674" cy="3483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43"/>
              </a:lnSpc>
              <a:buNone/>
            </a:pPr>
            <a:endParaRPr lang="en-US" sz="1715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-474562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2200039" y="974991"/>
            <a:ext cx="63855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Vaccination distribution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7504"/>
            <a:ext cx="14461577" cy="576939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2037993" y="755452"/>
            <a:ext cx="82677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Vaccination reduces death rate 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540" y="1649730"/>
            <a:ext cx="6248790" cy="333786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542115"/>
            <a:ext cx="422945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037993" y="5097423"/>
            <a:ext cx="422945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Method: XGBoost, SHAP analysis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37993" y="5652730"/>
            <a:ext cx="422945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Result: Root Mean Squared Error (RMSE) = 258.86418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6563439"/>
            <a:ext cx="422945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two plots show the contribution of each feature to the XGB model prediction.</a:t>
            </a:r>
            <a:endParaRPr lang="en-US" sz="17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2330" y="1791028"/>
            <a:ext cx="7185478" cy="300382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6817043" y="4259342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817043" y="4897993"/>
            <a:ext cx="578286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findings: widespread vaccination coverage, targeted healthcare interventions, and socio-economic factors are key players in lessening the impact of COVID-19.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833199" y="2820710"/>
            <a:ext cx="583692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COVID-19 Analysis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3987164"/>
            <a:ext cx="7477601" cy="21358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primary objective of this project is to derive actionable insights from the publicly available COVID-19 data(OWID) that can inform health-related decision-making in Australia and support evidence-based interventions and policies. </a:t>
            </a:r>
          </a:p>
          <a:p>
            <a:pPr marL="342900" indent="-34290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 language has been used for this analysis.</a:t>
            </a:r>
          </a:p>
          <a:p>
            <a:pPr marL="342900" indent="-342900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2037993" y="2390418"/>
            <a:ext cx="82296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 &amp; Recommendation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93394" y="3529132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stringency index is significantly associated with a decrease in the reproduction rate. However, further analysis required to see actual effect of measures. 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4328755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After a one-week adjustment to Australia's data, there's a pronounced correlation with prominent European countries. Strictly observe the situation in European Union to react accordingly.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512837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Three key players in lessening the impact of COVID-19:  widespread vaccination coverage, targeted healthcare interventions, and socio-economic factors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2718316" y="180986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Agenda 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837498"/>
            <a:ext cx="10554414" cy="3582114"/>
          </a:xfrm>
          <a:prstGeom prst="roundRect">
            <a:avLst>
              <a:gd name="adj" fmla="val 2791"/>
            </a:avLst>
          </a:prstGeom>
          <a:solidFill>
            <a:srgbClr val="FCEC99"/>
          </a:solidFill>
          <a:ln w="13811">
            <a:solidFill>
              <a:srgbClr val="FCED9C"/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6" name="Text 4"/>
          <p:cNvSpPr/>
          <p:nvPr/>
        </p:nvSpPr>
        <p:spPr>
          <a:xfrm>
            <a:off x="2718316" y="3073479"/>
            <a:ext cx="963810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/>
            </a:pPr>
            <a:r>
              <a:rPr lang="en-US" sz="2187" dirty="0">
                <a:solidFill>
                  <a:srgbClr val="476FD6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Panoramic view of covid 19 (Global and Australia)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718316" y="3606641"/>
            <a:ext cx="963810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 startAt="2"/>
            </a:pPr>
            <a:r>
              <a:rPr lang="en-US" sz="2187" dirty="0">
                <a:solidFill>
                  <a:srgbClr val="476FD6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Effect of strict policies on reproduction rate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18316" y="4139803"/>
            <a:ext cx="963810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 startAt="3"/>
            </a:pPr>
            <a:r>
              <a:rPr lang="en-US" sz="2187" dirty="0">
                <a:solidFill>
                  <a:srgbClr val="476FD6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Correlation between countries</a:t>
            </a:r>
            <a:endParaRPr lang="en-US" sz="2187" dirty="0"/>
          </a:p>
        </p:txBody>
      </p:sp>
      <p:sp>
        <p:nvSpPr>
          <p:cNvPr id="9" name="Text 7"/>
          <p:cNvSpPr/>
          <p:nvPr/>
        </p:nvSpPr>
        <p:spPr>
          <a:xfrm>
            <a:off x="2718316" y="4672965"/>
            <a:ext cx="963810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 startAt="4"/>
            </a:pPr>
            <a:r>
              <a:rPr lang="en-US" sz="2187" dirty="0">
                <a:solidFill>
                  <a:srgbClr val="476FD6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Country clustering analysis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718316" y="5206127"/>
            <a:ext cx="963810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 startAt="5"/>
            </a:pPr>
            <a:r>
              <a:rPr lang="en-US" sz="2187" dirty="0">
                <a:solidFill>
                  <a:srgbClr val="476FD6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Vaccination impact analysis</a:t>
            </a:r>
            <a:endParaRPr lang="en-US" sz="2187" dirty="0"/>
          </a:p>
        </p:txBody>
      </p:sp>
      <p:sp>
        <p:nvSpPr>
          <p:cNvPr id="11" name="Text 9"/>
          <p:cNvSpPr/>
          <p:nvPr/>
        </p:nvSpPr>
        <p:spPr>
          <a:xfrm>
            <a:off x="2718316" y="5739289"/>
            <a:ext cx="963810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 startAt="6"/>
            </a:pPr>
            <a:r>
              <a:rPr lang="en-US" sz="2187" dirty="0">
                <a:solidFill>
                  <a:srgbClr val="476FD6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Conclusion &amp; Recommendation</a:t>
            </a:r>
            <a:endParaRPr lang="en-US" sz="218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45" y="0"/>
            <a:ext cx="13843322" cy="82159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74563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3670023" y="652581"/>
            <a:ext cx="6096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Panoramic view for Covid-19 in Global </a:t>
            </a:r>
            <a:endParaRPr lang="en-US" sz="2624" dirty="0"/>
          </a:p>
        </p:txBody>
      </p:sp>
      <p:pic>
        <p:nvPicPr>
          <p:cNvPr id="7" name="Picture 6" descr="A graph showing a number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BD3A9248-E95D-B2D9-3971-CCF3B440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79702"/>
            <a:ext cx="14630400" cy="63176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79" y="1"/>
            <a:ext cx="14063241" cy="80328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701456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sp>
        <p:nvSpPr>
          <p:cNvPr id="4" name="Text 2"/>
          <p:cNvSpPr/>
          <p:nvPr/>
        </p:nvSpPr>
        <p:spPr>
          <a:xfrm>
            <a:off x="3056565" y="200774"/>
            <a:ext cx="65608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Panoramic view for Covid-19 in Australia </a:t>
            </a:r>
            <a:endParaRPr lang="en-US" sz="262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4399"/>
            <a:ext cx="14630400" cy="73152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9326"/>
            <a:ext cx="14549377" cy="727468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  <p:txBody>
          <a:bodyPr/>
          <a:lstStyle/>
          <a:p>
            <a:endParaRPr lang="en-A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AU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3188"/>
            <a:ext cx="14664802" cy="73324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18</TotalTime>
  <Words>598</Words>
  <Application>Microsoft Office PowerPoint</Application>
  <PresentationFormat>Custom</PresentationFormat>
  <Paragraphs>65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Century Gothic</vt:lpstr>
      <vt:lpstr>Roboto</vt:lpstr>
      <vt:lpstr>Roboto Slab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Emmett Demirhan</cp:lastModifiedBy>
  <cp:revision>6</cp:revision>
  <dcterms:created xsi:type="dcterms:W3CDTF">2023-10-31T05:25:41Z</dcterms:created>
  <dcterms:modified xsi:type="dcterms:W3CDTF">2023-10-31T06:14:18Z</dcterms:modified>
</cp:coreProperties>
</file>